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83" r:id="rId2"/>
    <p:sldId id="286" r:id="rId3"/>
    <p:sldId id="281" r:id="rId4"/>
    <p:sldId id="285" r:id="rId5"/>
    <p:sldId id="288" r:id="rId6"/>
    <p:sldId id="289" r:id="rId7"/>
    <p:sldId id="290" r:id="rId8"/>
    <p:sldId id="280" r:id="rId9"/>
    <p:sldId id="291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44"/>
    <p:restoredTop sz="86395"/>
  </p:normalViewPr>
  <p:slideViewPr>
    <p:cSldViewPr snapToGrid="0">
      <p:cViewPr varScale="1">
        <p:scale>
          <a:sx n="92" d="100"/>
          <a:sy n="92" d="100"/>
        </p:scale>
        <p:origin x="168" y="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999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6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80" name="Google Shape;2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3731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6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80" name="Google Shape;2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1433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6400800" cy="94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05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6324600" cy="94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6324600" cy="94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6324600" cy="94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627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0" y="6400800"/>
            <a:ext cx="9144000" cy="152400"/>
          </a:xfrm>
          <a:prstGeom prst="rect">
            <a:avLst/>
          </a:prstGeom>
          <a:solidFill>
            <a:srgbClr val="F5C5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webmaster@MERLOT.org" TargetMode="External"/><Relationship Id="rId5" Type="http://schemas.openxmlformats.org/officeDocument/2006/relationships/hyperlink" Target="mailto:Support@SkillsCommons.org" TargetMode="External"/><Relationship Id="rId4" Type="http://schemas.openxmlformats.org/officeDocument/2006/relationships/hyperlink" Target="mailto:mfieth@calstate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erry.hanley@csulb.edu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www.skillscommons.org/Facebook" TargetMode="Externa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oices.merlot.org/group/impact" TargetMode="External"/><Relationship Id="rId5" Type="http://schemas.openxmlformats.org/officeDocument/2006/relationships/hyperlink" Target="http://www.linkedin.com/company/6650163" TargetMode="External"/><Relationship Id="rId4" Type="http://schemas.openxmlformats.org/officeDocument/2006/relationships/hyperlink" Target="http://www.twitter.com/SkillsCommons" TargetMode="External"/><Relationship Id="rId9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Support@SkillsCommons.org" TargetMode="External"/><Relationship Id="rId3" Type="http://schemas.openxmlformats.org/officeDocument/2006/relationships/hyperlink" Target="http://www.skillscommons.org/" TargetMode="External"/><Relationship Id="rId7" Type="http://schemas.openxmlformats.org/officeDocument/2006/relationships/hyperlink" Target="mailto:mfieth@calstate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merlot.org/" TargetMode="External"/><Relationship Id="rId4" Type="http://schemas.openxmlformats.org/officeDocument/2006/relationships/hyperlink" Target="http://creativecommons.org/licenses/by/4.0" TargetMode="External"/><Relationship Id="rId9" Type="http://schemas.openxmlformats.org/officeDocument/2006/relationships/hyperlink" Target="mailto:webmaster@MERLOT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/>
          <a:srcRect l="4611" r="7599" b="12703"/>
          <a:stretch/>
        </p:blipFill>
        <p:spPr>
          <a:xfrm>
            <a:off x="0" y="0"/>
            <a:ext cx="9144000" cy="745149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231228" y="3207525"/>
            <a:ext cx="5623034" cy="24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en-US" sz="4400" b="1" dirty="0">
                <a:solidFill>
                  <a:schemeClr val="dk1"/>
                </a:solidFill>
              </a:rPr>
              <a:t>OER Leadership IMPACT</a:t>
            </a:r>
            <a:r>
              <a:rPr lang="en-US" sz="4400" b="1" i="1" dirty="0">
                <a:solidFill>
                  <a:schemeClr val="dk1"/>
                </a:solidFill>
              </a:rPr>
              <a:t>community</a:t>
            </a:r>
            <a:endParaRPr lang="en-US" sz="4400" i="1" dirty="0">
              <a:solidFill>
                <a:schemeClr val="dk1"/>
              </a:solidFill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2645850" y="1181475"/>
            <a:ext cx="26541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600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6EB9-E1A9-3848-88BD-93B354420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BCA56-4708-1A4E-BC02-AA01225B2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 algn="ctr">
              <a:buNone/>
            </a:pPr>
            <a:endParaRPr lang="en-US" dirty="0"/>
          </a:p>
          <a:p>
            <a:pPr marL="25400" indent="0" algn="ctr">
              <a:buNone/>
            </a:pPr>
            <a:endParaRPr lang="en-US" sz="4000" b="1" dirty="0"/>
          </a:p>
          <a:p>
            <a:pPr marL="25400" indent="0" algn="ctr">
              <a:buNone/>
            </a:pPr>
            <a:r>
              <a:rPr lang="en-US" sz="4000" b="1" dirty="0"/>
              <a:t>Tell us about you!</a:t>
            </a:r>
          </a:p>
        </p:txBody>
      </p:sp>
    </p:spTree>
    <p:extLst>
      <p:ext uri="{BB962C8B-B14F-4D97-AF65-F5344CB8AC3E}">
        <p14:creationId xmlns:p14="http://schemas.microsoft.com/office/powerpoint/2010/main" val="385382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6400800" cy="94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b="1" dirty="0"/>
              <a:t>Welcome!</a:t>
            </a:r>
            <a:endParaRPr dirty="0"/>
          </a:p>
        </p:txBody>
      </p:sp>
      <p:pic>
        <p:nvPicPr>
          <p:cNvPr id="285" name="Google Shape;285;p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4500" y="2407650"/>
            <a:ext cx="1983298" cy="2659650"/>
          </a:xfrm>
          <a:prstGeom prst="rect">
            <a:avLst/>
          </a:prstGeom>
          <a:noFill/>
          <a:ln>
            <a:noFill/>
          </a:ln>
          <a:effectLst>
            <a:softEdge rad="165100"/>
          </a:effectLst>
        </p:spPr>
      </p:pic>
      <p:sp>
        <p:nvSpPr>
          <p:cNvPr id="286" name="Google Shape;286;p38"/>
          <p:cNvSpPr txBox="1"/>
          <p:nvPr/>
        </p:nvSpPr>
        <p:spPr>
          <a:xfrm>
            <a:off x="3881417" y="2418862"/>
            <a:ext cx="4396159" cy="1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Maria Fieth, MA</a:t>
            </a:r>
            <a:r>
              <a:rPr lang="en-US" sz="2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RTC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400"/>
              </a:spcBef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</a:rPr>
              <a:t>Partnership Development</a:t>
            </a:r>
          </a:p>
          <a:p>
            <a:pPr marL="0" lvl="0" indent="0">
              <a:spcBef>
                <a:spcPts val="400"/>
              </a:spcBef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</a:rPr>
              <a:t>California State University, Office of the Chancellor</a:t>
            </a:r>
          </a:p>
          <a:p>
            <a:pPr marL="0" lvl="0" indent="0">
              <a:spcBef>
                <a:spcPts val="400"/>
              </a:spcBef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</a:rPr>
              <a:t>SkillsCommons and MERLOT Projects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u="sng" dirty="0"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>
                <a:latin typeface="Calibri"/>
                <a:ea typeface="Calibri"/>
                <a:cs typeface="Calibri"/>
                <a:sym typeface="Calibri"/>
                <a:hlinkClick r:id="rId4"/>
              </a:rPr>
              <a:t>mfieth@calstate.edu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Support@SkillsCommons.org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webmaster@MERLOT.org</a:t>
            </a:r>
            <a:endParaRPr sz="1600" dirty="0">
              <a:solidFill>
                <a:srgbClr val="A61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65ECD-2C03-0F44-9CEC-ACCC13A06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9E5FAE-16C2-AC49-96F5-A85D550DA8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flipH="1">
            <a:off x="6788084" y="4088524"/>
            <a:ext cx="1418069" cy="1925029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8" name="Picture 7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ADEBAAF7-06C0-4443-90CE-5DECD8CF2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33" y="1600200"/>
            <a:ext cx="1828186" cy="226695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8752AA-F95B-B749-90EB-4100FA8A30ED}"/>
              </a:ext>
            </a:extLst>
          </p:cNvPr>
          <p:cNvSpPr txBox="1"/>
          <p:nvPr/>
        </p:nvSpPr>
        <p:spPr>
          <a:xfrm>
            <a:off x="2614448" y="1715199"/>
            <a:ext cx="59094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/>
              <a:t>Gerry Hanley</a:t>
            </a:r>
          </a:p>
          <a:p>
            <a:pPr fontAlgn="base"/>
            <a:r>
              <a:rPr lang="en-US" dirty="0"/>
              <a:t>Director, CSULB Center for Usability in Design and Accessibility (CUDA)</a:t>
            </a:r>
          </a:p>
          <a:p>
            <a:pPr fontAlgn="base"/>
            <a:r>
              <a:rPr lang="en-US" dirty="0"/>
              <a:t>Executive Director, MERLOT and SkillsCommons </a:t>
            </a:r>
          </a:p>
          <a:p>
            <a:pPr fontAlgn="base"/>
            <a:r>
              <a:rPr lang="en-US" dirty="0"/>
              <a:t>Professor of Psychology</a:t>
            </a:r>
          </a:p>
          <a:p>
            <a:pPr fontAlgn="base"/>
            <a:r>
              <a:rPr lang="en-US" dirty="0"/>
              <a:t>Department of Psychology</a:t>
            </a:r>
          </a:p>
          <a:p>
            <a:pPr fontAlgn="base"/>
            <a:r>
              <a:rPr lang="en-US" dirty="0"/>
              <a:t>California State University, Long Beach</a:t>
            </a:r>
          </a:p>
          <a:p>
            <a:pPr fontAlgn="base"/>
            <a:r>
              <a:rPr lang="en-US" dirty="0">
                <a:hlinkClick r:id="rId5"/>
              </a:rPr>
              <a:t>gerry.hanley@csulb.edu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A74843-17C5-C241-AAE9-D6BEB77C8629}"/>
              </a:ext>
            </a:extLst>
          </p:cNvPr>
          <p:cNvSpPr txBox="1"/>
          <p:nvPr/>
        </p:nvSpPr>
        <p:spPr>
          <a:xfrm>
            <a:off x="1849821" y="4271814"/>
            <a:ext cx="4689692" cy="159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Rick </a:t>
            </a:r>
            <a:r>
              <a:rPr lang="en-US" b="1" dirty="0" err="1"/>
              <a:t>Lumadue</a:t>
            </a:r>
            <a:r>
              <a:rPr lang="en-US" b="1" dirty="0"/>
              <a:t> </a:t>
            </a:r>
            <a:r>
              <a:rPr lang="en-US" dirty="0"/>
              <a:t>(1.800.RickLumadue)</a:t>
            </a:r>
          </a:p>
          <a:p>
            <a:pPr marL="0" lvl="0" indent="0" algn="r">
              <a:spcBef>
                <a:spcPts val="400"/>
              </a:spcBef>
              <a:buClr>
                <a:schemeClr val="dk1"/>
              </a:buClr>
              <a:buSzPts val="2000"/>
            </a:pPr>
            <a:r>
              <a:rPr lang="en-US" dirty="0"/>
              <a:t>Senior Manager </a:t>
            </a:r>
          </a:p>
          <a:p>
            <a:pPr marL="0" lvl="0" indent="0" algn="r">
              <a:spcBef>
                <a:spcPts val="400"/>
              </a:spcBef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</a:rPr>
              <a:t>California State University, Office of the Chancellor</a:t>
            </a:r>
          </a:p>
          <a:p>
            <a:pPr marL="0" lvl="0" indent="0" algn="r">
              <a:spcBef>
                <a:spcPts val="400"/>
              </a:spcBef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</a:rPr>
              <a:t>SkillsCommons and MERLOT Projects</a:t>
            </a:r>
          </a:p>
          <a:p>
            <a:pPr marL="0" lvl="0" indent="0" algn="r">
              <a:spcBef>
                <a:spcPts val="400"/>
              </a:spcBef>
              <a:buClr>
                <a:schemeClr val="dk1"/>
              </a:buClr>
              <a:buSzPts val="2000"/>
            </a:pPr>
            <a:r>
              <a:rPr lang="en-US" dirty="0" err="1">
                <a:solidFill>
                  <a:schemeClr val="dk1"/>
                </a:solidFill>
              </a:rPr>
              <a:t>rlumadue@calstate.edu</a:t>
            </a:r>
            <a:endParaRPr lang="en-US" dirty="0">
              <a:solidFill>
                <a:schemeClr val="dk1"/>
              </a:solidFill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73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6EB9-E1A9-3848-88BD-93B354420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BCA56-4708-1A4E-BC02-AA01225B2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 algn="ctr">
              <a:buNone/>
            </a:pPr>
            <a:endParaRPr lang="en-US" dirty="0"/>
          </a:p>
          <a:p>
            <a:pPr marL="25400" indent="0" algn="ctr">
              <a:buNone/>
            </a:pPr>
            <a:endParaRPr lang="en-US" sz="4000" b="1" dirty="0"/>
          </a:p>
          <a:p>
            <a:pPr marL="25400" indent="0" algn="ctr">
              <a:buNone/>
            </a:pPr>
            <a:r>
              <a:rPr lang="en-US" sz="4000" b="1" dirty="0"/>
              <a:t>Tell us about your needs in</a:t>
            </a:r>
          </a:p>
          <a:p>
            <a:pPr marL="25400" indent="0" algn="ctr">
              <a:buNone/>
            </a:pPr>
            <a:r>
              <a:rPr lang="en-US" sz="4000" b="1" dirty="0"/>
              <a:t>affordable learning solutions.</a:t>
            </a:r>
          </a:p>
        </p:txBody>
      </p:sp>
    </p:spTree>
    <p:extLst>
      <p:ext uri="{BB962C8B-B14F-4D97-AF65-F5344CB8AC3E}">
        <p14:creationId xmlns:p14="http://schemas.microsoft.com/office/powerpoint/2010/main" val="2604711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6EB9-E1A9-3848-88BD-93B354420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6400800" cy="715962"/>
          </a:xfrm>
        </p:spPr>
        <p:txBody>
          <a:bodyPr/>
          <a:lstStyle/>
          <a:p>
            <a:r>
              <a:rPr lang="en-US" dirty="0"/>
              <a:t>Polling Question 3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BCA56-4708-1A4E-BC02-AA01225B2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 algn="ctr">
              <a:buNone/>
            </a:pPr>
            <a:endParaRPr lang="en-US" dirty="0"/>
          </a:p>
          <a:p>
            <a:pPr marL="25400" indent="0" algn="ctr">
              <a:buNone/>
            </a:pPr>
            <a:r>
              <a:rPr lang="en-US" sz="4000" b="1" dirty="0"/>
              <a:t>Tell us about your </a:t>
            </a:r>
          </a:p>
          <a:p>
            <a:pPr marL="25400" indent="0" algn="ctr">
              <a:buNone/>
            </a:pPr>
            <a:r>
              <a:rPr lang="en-US" sz="4000" b="1" dirty="0"/>
              <a:t>interest areas regarding </a:t>
            </a:r>
          </a:p>
          <a:p>
            <a:pPr marL="25400" indent="0" algn="ctr">
              <a:buNone/>
            </a:pPr>
            <a:r>
              <a:rPr lang="en-US" sz="4000" b="1" dirty="0"/>
              <a:t>affordable learning solutions!</a:t>
            </a:r>
          </a:p>
        </p:txBody>
      </p:sp>
    </p:spTree>
    <p:extLst>
      <p:ext uri="{BB962C8B-B14F-4D97-AF65-F5344CB8AC3E}">
        <p14:creationId xmlns:p14="http://schemas.microsoft.com/office/powerpoint/2010/main" val="83793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B9EE-D24D-514B-8DA1-74F5AFD55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Our Next Community Gathering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0F031-3F42-6349-848A-34915A13C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 algn="ctr">
              <a:buNone/>
            </a:pPr>
            <a:endParaRPr lang="en-US" b="1" dirty="0"/>
          </a:p>
          <a:p>
            <a:pPr marL="25400" indent="0" algn="ctr">
              <a:buNone/>
            </a:pPr>
            <a:endParaRPr lang="en-US" b="1" dirty="0"/>
          </a:p>
          <a:p>
            <a:pPr marL="25400" indent="0" algn="ctr">
              <a:buNone/>
            </a:pPr>
            <a:r>
              <a:rPr lang="en-US" b="1" dirty="0"/>
              <a:t>Wednesday, January 22, 2019 </a:t>
            </a:r>
          </a:p>
          <a:p>
            <a:pPr marL="25400" indent="0" algn="ctr">
              <a:buNone/>
            </a:pPr>
            <a:r>
              <a:rPr lang="en-US" b="1" dirty="0"/>
              <a:t>1:00 – 2:00 pm ET</a:t>
            </a:r>
          </a:p>
          <a:p>
            <a:pPr marL="25400" indent="0" algn="ctr">
              <a:buNone/>
            </a:pPr>
            <a:r>
              <a:rPr lang="en-US" b="1" dirty="0"/>
              <a:t>Same Zoom Connection</a:t>
            </a:r>
          </a:p>
        </p:txBody>
      </p:sp>
    </p:spTree>
    <p:extLst>
      <p:ext uri="{BB962C8B-B14F-4D97-AF65-F5344CB8AC3E}">
        <p14:creationId xmlns:p14="http://schemas.microsoft.com/office/powerpoint/2010/main" val="209858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6400800" cy="94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Follow Us!</a:t>
            </a:r>
            <a:endParaRPr dirty="0"/>
          </a:p>
        </p:txBody>
      </p:sp>
      <p:sp>
        <p:nvSpPr>
          <p:cNvPr id="274" name="Google Shape;274;p37"/>
          <p:cNvSpPr txBox="1">
            <a:spLocks noGrp="1"/>
          </p:cNvSpPr>
          <p:nvPr>
            <p:ph type="body" idx="1"/>
          </p:nvPr>
        </p:nvSpPr>
        <p:spPr>
          <a:xfrm>
            <a:off x="419100" y="1500900"/>
            <a:ext cx="8305800" cy="4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Stay 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urrent! Follow 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Us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ocial 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edia!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www.skillscommons.org/Facebook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</a:t>
            </a:r>
            <a:endParaRPr sz="1800" dirty="0"/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 err="1">
                <a:solidFill>
                  <a:srgbClr val="690D13"/>
                </a:solidFill>
                <a:latin typeface="Arial"/>
                <a:ea typeface="Arial"/>
                <a:cs typeface="Arial"/>
                <a:sym typeface="Arial"/>
              </a:rPr>
              <a:t>bit.ly</a:t>
            </a:r>
            <a:r>
              <a:rPr lang="en-US" sz="1800" b="1" dirty="0">
                <a:solidFill>
                  <a:srgbClr val="690D13"/>
                </a:solidFill>
                <a:latin typeface="Arial"/>
                <a:ea typeface="Arial"/>
                <a:cs typeface="Arial"/>
                <a:sym typeface="Arial"/>
              </a:rPr>
              <a:t>/merlot-</a:t>
            </a:r>
            <a:r>
              <a:rPr lang="en-US" sz="1800" b="1" dirty="0" err="1">
                <a:solidFill>
                  <a:srgbClr val="690D13"/>
                </a:solidFill>
                <a:latin typeface="Arial"/>
                <a:ea typeface="Arial"/>
                <a:cs typeface="Arial"/>
                <a:sym typeface="Arial"/>
              </a:rPr>
              <a:t>facebook</a:t>
            </a:r>
            <a:endParaRPr sz="1800" dirty="0">
              <a:solidFill>
                <a:srgbClr val="690D1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690D1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www.twitter.com/SkillsCommons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800" dirty="0"/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 err="1">
                <a:solidFill>
                  <a:srgbClr val="690D13"/>
                </a:solidFill>
                <a:latin typeface="Arial"/>
                <a:ea typeface="Arial"/>
                <a:cs typeface="Arial"/>
                <a:sym typeface="Arial"/>
              </a:rPr>
              <a:t>bit.ly</a:t>
            </a:r>
            <a:r>
              <a:rPr lang="en-US" sz="1800" b="1" dirty="0">
                <a:solidFill>
                  <a:srgbClr val="690D13"/>
                </a:solidFill>
                <a:latin typeface="Arial"/>
                <a:ea typeface="Arial"/>
                <a:cs typeface="Arial"/>
                <a:sym typeface="Arial"/>
              </a:rPr>
              <a:t>/merlot-twitter(@</a:t>
            </a:r>
            <a:r>
              <a:rPr lang="en-US" sz="1800" b="1" dirty="0" err="1">
                <a:solidFill>
                  <a:srgbClr val="690D13"/>
                </a:solidFill>
                <a:latin typeface="Arial"/>
                <a:ea typeface="Arial"/>
                <a:cs typeface="Arial"/>
                <a:sym typeface="Arial"/>
              </a:rPr>
              <a:t>MERLOTorg</a:t>
            </a:r>
            <a:r>
              <a:rPr lang="en-US" sz="1800" b="1" dirty="0">
                <a:solidFill>
                  <a:srgbClr val="690D1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 b="1" dirty="0">
              <a:solidFill>
                <a:srgbClr val="690D1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solidFill>
                <a:srgbClr val="690D13"/>
              </a:solidFill>
              <a:uFill>
                <a:noFill/>
              </a:uFill>
              <a:latin typeface="Arial"/>
              <a:ea typeface="Arial"/>
              <a:cs typeface="Arial"/>
              <a:sym typeface="Arial"/>
              <a:hlinkClick r:id="rId5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www.linkedin.com/company/6650163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dirty="0"/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690D1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rgbClr val="690D13"/>
                </a:solidFill>
                <a:latin typeface="Arial"/>
                <a:ea typeface="Arial"/>
                <a:cs typeface="Arial"/>
                <a:sym typeface="Arial"/>
              </a:rPr>
              <a:t>bit.ly</a:t>
            </a:r>
            <a:r>
              <a:rPr lang="en-US" sz="1800" b="1" dirty="0">
                <a:solidFill>
                  <a:srgbClr val="690D13"/>
                </a:solidFill>
                <a:latin typeface="Arial"/>
                <a:ea typeface="Arial"/>
                <a:cs typeface="Arial"/>
                <a:sym typeface="Arial"/>
              </a:rPr>
              <a:t>/merlot-</a:t>
            </a:r>
            <a:r>
              <a:rPr lang="en-US" sz="1800" b="1" dirty="0" err="1">
                <a:solidFill>
                  <a:srgbClr val="690D13"/>
                </a:solidFill>
                <a:latin typeface="Arial"/>
                <a:ea typeface="Arial"/>
                <a:cs typeface="Arial"/>
                <a:sym typeface="Arial"/>
              </a:rPr>
              <a:t>linkedin</a:t>
            </a:r>
            <a:endParaRPr sz="1800" dirty="0">
              <a:uFill>
                <a:noFill/>
              </a:uFill>
              <a:hlinkClick r:id="rId6"/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rgbClr val="690D1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31175" y="2355675"/>
            <a:ext cx="508000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31175" y="4502325"/>
            <a:ext cx="508000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31175" y="3429011"/>
            <a:ext cx="508000" cy="5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6400800" cy="94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b="1" dirty="0"/>
              <a:t>Let’s talk more!</a:t>
            </a:r>
            <a:endParaRPr dirty="0"/>
          </a:p>
        </p:txBody>
      </p:sp>
      <p:sp>
        <p:nvSpPr>
          <p:cNvPr id="283" name="Google Shape;283;p38"/>
          <p:cNvSpPr txBox="1">
            <a:spLocks noGrp="1"/>
          </p:cNvSpPr>
          <p:nvPr>
            <p:ph type="body" idx="1"/>
          </p:nvPr>
        </p:nvSpPr>
        <p:spPr>
          <a:xfrm>
            <a:off x="228600" y="1295400"/>
            <a:ext cx="86868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endParaRPr sz="224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endParaRPr sz="224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endParaRPr sz="224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80000"/>
              </a:lnSpc>
              <a:spcBef>
                <a:spcPts val="406"/>
              </a:spcBef>
              <a:buSzPts val="2029"/>
              <a:buNone/>
            </a:pPr>
            <a:r>
              <a:rPr lang="en-US" sz="2029" dirty="0"/>
              <a:t> </a:t>
            </a:r>
            <a:endParaRPr sz="2029" dirty="0"/>
          </a:p>
          <a:p>
            <a:pPr marL="0" lvl="0" indent="0" algn="l" rtl="0">
              <a:lnSpc>
                <a:spcPct val="8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029"/>
              <a:buFont typeface="Arial"/>
              <a:buNone/>
            </a:pPr>
            <a:r>
              <a:rPr lang="en-US" sz="2029" dirty="0"/>
              <a:t> </a:t>
            </a:r>
            <a:endParaRPr sz="2029" dirty="0"/>
          </a:p>
          <a:p>
            <a:pPr marL="0" lvl="0" indent="0" algn="l" rtl="0">
              <a:lnSpc>
                <a:spcPct val="8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029"/>
              <a:buFont typeface="Arial"/>
              <a:buNone/>
            </a:pPr>
            <a:endParaRPr sz="2029" dirty="0"/>
          </a:p>
          <a:p>
            <a:pPr marL="0" lvl="0" indent="0" algn="l" rtl="0">
              <a:lnSpc>
                <a:spcPct val="8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029"/>
              <a:buFont typeface="Arial"/>
              <a:buNone/>
            </a:pPr>
            <a:endParaRPr sz="2029" dirty="0"/>
          </a:p>
          <a:p>
            <a:pPr marL="0" lvl="0" indent="0" algn="l" rtl="0">
              <a:lnSpc>
                <a:spcPct val="8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029"/>
              <a:buFont typeface="Arial"/>
              <a:buNone/>
            </a:pPr>
            <a:endParaRPr sz="2029" dirty="0"/>
          </a:p>
          <a:p>
            <a:pPr marL="0" lvl="0" indent="0" algn="l" rtl="0">
              <a:lnSpc>
                <a:spcPct val="8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029"/>
              <a:buFont typeface="Arial"/>
              <a:buNone/>
            </a:pPr>
            <a:endParaRPr sz="2029" dirty="0"/>
          </a:p>
          <a:p>
            <a:pPr marL="0" lvl="0" indent="0" algn="l" rtl="0">
              <a:lnSpc>
                <a:spcPct val="8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029"/>
              <a:buFont typeface="Arial"/>
              <a:buNone/>
            </a:pPr>
            <a:endParaRPr sz="2029" dirty="0"/>
          </a:p>
          <a:p>
            <a:pPr marL="0" marR="0" lvl="0" indent="0" algn="ctr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endParaRPr lang="en-US" sz="1000" dirty="0">
              <a:solidFill>
                <a:srgbClr val="00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endParaRPr lang="en-US" sz="1000" dirty="0">
              <a:solidFill>
                <a:srgbClr val="00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endParaRPr lang="en-US" sz="1000" dirty="0">
              <a:solidFill>
                <a:srgbClr val="00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endParaRPr lang="en-US" sz="1000" dirty="0">
              <a:solidFill>
                <a:srgbClr val="00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"CSU MERLOT/SkillsCommons Presentations"</a:t>
            </a:r>
            <a:r>
              <a:rPr lang="en-US" sz="10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CSU MERLOT/SkillsCommons Team</a:t>
            </a:r>
            <a:r>
              <a:rPr lang="en-US" sz="10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00" u="sng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SkillsCommons and MERLOT Projects</a:t>
            </a:r>
            <a:r>
              <a:rPr lang="en-US" sz="10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California State University, Chancellor's Office</a:t>
            </a:r>
            <a:r>
              <a:rPr lang="en-US" sz="10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is licensed under </a:t>
            </a:r>
            <a:r>
              <a:rPr lang="en-US" sz="1000" u="sng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CC BY 4.0</a:t>
            </a:r>
            <a:r>
              <a:rPr lang="en-US" sz="10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/ A derivative from the </a:t>
            </a:r>
            <a:r>
              <a:rPr lang="en-US" sz="1000" u="sng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original work</a:t>
            </a:r>
            <a:endParaRPr sz="2240" dirty="0"/>
          </a:p>
          <a:p>
            <a:pPr marL="0" marR="0" lvl="0" indent="0" algn="l" rtl="0">
              <a:lnSpc>
                <a:spcPct val="8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029"/>
              <a:buFont typeface="Arial"/>
              <a:buNone/>
            </a:pPr>
            <a:br>
              <a:rPr lang="en-US" sz="202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2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</a:t>
            </a:r>
            <a:endParaRPr sz="11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38" descr="https://upload.wikimedia.org/wikipedia/commons/thumb/1/16/CC-BY_icon.svg/1024px-CC-BY_icon.svg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900" y="5254675"/>
            <a:ext cx="843484" cy="29741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8"/>
          <p:cNvSpPr txBox="1"/>
          <p:nvPr/>
        </p:nvSpPr>
        <p:spPr>
          <a:xfrm>
            <a:off x="1162513" y="2282700"/>
            <a:ext cx="6818974" cy="1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u="sng" dirty="0">
              <a:latin typeface="Calibri"/>
              <a:ea typeface="Calibri"/>
              <a:cs typeface="Calibri"/>
              <a:sym typeface="Calibri"/>
              <a:hlinkClick r:id="rId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>
                <a:latin typeface="Calibri"/>
                <a:ea typeface="Calibri"/>
                <a:cs typeface="Calibri"/>
                <a:sym typeface="Calibri"/>
                <a:hlinkClick r:id="rId7"/>
              </a:rPr>
              <a:t>mfieth@calstate.edu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Connect@SkillsCommons.org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webmaster@MERLOT.org</a:t>
            </a:r>
            <a:endParaRPr sz="1600" dirty="0">
              <a:solidFill>
                <a:srgbClr val="A61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0085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280</Words>
  <Application>Microsoft Macintosh PowerPoint</Application>
  <PresentationFormat>On-screen Show (4:3)</PresentationFormat>
  <Paragraphs>79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Office Theme</vt:lpstr>
      <vt:lpstr>PowerPoint Presentation</vt:lpstr>
      <vt:lpstr>Polling Question 1</vt:lpstr>
      <vt:lpstr>Welcome!</vt:lpstr>
      <vt:lpstr>PowerPoint Presentation</vt:lpstr>
      <vt:lpstr>Polling Question 2</vt:lpstr>
      <vt:lpstr>Polling Question 3 </vt:lpstr>
      <vt:lpstr>Our Next Community Gathering</vt:lpstr>
      <vt:lpstr>Follow Us!</vt:lpstr>
      <vt:lpstr>Let’s talk more!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maria fieth</cp:lastModifiedBy>
  <cp:revision>9</cp:revision>
  <dcterms:modified xsi:type="dcterms:W3CDTF">2019-10-30T16:47:06Z</dcterms:modified>
</cp:coreProperties>
</file>